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76" r:id="rId5"/>
    <p:sldId id="287" r:id="rId6"/>
    <p:sldId id="288" r:id="rId7"/>
    <p:sldId id="260" r:id="rId8"/>
    <p:sldId id="262" r:id="rId9"/>
    <p:sldId id="263" r:id="rId10"/>
    <p:sldId id="264" r:id="rId11"/>
    <p:sldId id="265" r:id="rId12"/>
    <p:sldId id="266" r:id="rId13"/>
    <p:sldId id="269" r:id="rId14"/>
    <p:sldId id="273" r:id="rId15"/>
    <p:sldId id="270" r:id="rId16"/>
    <p:sldId id="272" r:id="rId17"/>
    <p:sldId id="271" r:id="rId18"/>
    <p:sldId id="274" r:id="rId19"/>
    <p:sldId id="289" r:id="rId20"/>
    <p:sldId id="290" r:id="rId21"/>
    <p:sldId id="275" r:id="rId22"/>
    <p:sldId id="277" r:id="rId23"/>
    <p:sldId id="278" r:id="rId24"/>
    <p:sldId id="291" r:id="rId25"/>
    <p:sldId id="279" r:id="rId26"/>
    <p:sldId id="280" r:id="rId27"/>
    <p:sldId id="292" r:id="rId28"/>
    <p:sldId id="281" r:id="rId29"/>
    <p:sldId id="282" r:id="rId30"/>
    <p:sldId id="283" r:id="rId31"/>
    <p:sldId id="284" r:id="rId32"/>
    <p:sldId id="285" r:id="rId33"/>
    <p:sldId id="286" r:id="rId34"/>
    <p:sldId id="2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3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5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5AFB0-BBB4-49F1-8CC8-6E5FE5B7341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92812-88B3-4F5E-8F73-61D5E106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0" Type="http://schemas.openxmlformats.org/officeDocument/2006/relationships/image" Target="../media/image44.png"/><Relationship Id="rId4" Type="http://schemas.openxmlformats.org/officeDocument/2006/relationships/image" Target="../media/image37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asino Parties &amp; Events: Washington, D.C. | Virginia | Maryl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13052"/>
            <a:ext cx="12192000" cy="81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5703"/>
            <a:ext cx="12192000" cy="2015218"/>
          </a:xfrm>
        </p:spPr>
        <p:txBody>
          <a:bodyPr/>
          <a:lstStyle/>
          <a:p>
            <a:pPr algn="ctr"/>
            <a:r>
              <a:rPr lang="en-US" dirty="0"/>
              <a:t>Monte Carlo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0" y="5434017"/>
            <a:ext cx="1219200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CS@UVA</a:t>
            </a:r>
          </a:p>
        </p:txBody>
      </p:sp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sample from a proposal distribution and reweigh its contribution to the expectation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D70B-1934-4769-964E-F9F2DE80C27F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08" y="3224213"/>
            <a:ext cx="4032616" cy="2501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862" y="3224213"/>
            <a:ext cx="3186756" cy="216824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015417" y="4580238"/>
            <a:ext cx="2617926" cy="1477963"/>
            <a:chOff x="8015417" y="4580238"/>
            <a:chExt cx="2617926" cy="1477963"/>
          </a:xfrm>
        </p:grpSpPr>
        <p:sp>
          <p:nvSpPr>
            <p:cNvPr id="8" name="Rectangle 7"/>
            <p:cNvSpPr/>
            <p:nvPr/>
          </p:nvSpPr>
          <p:spPr>
            <a:xfrm>
              <a:off x="8015417" y="4580238"/>
              <a:ext cx="716692" cy="7957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09687" y="5688869"/>
              <a:ext cx="2123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Importance weight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8814487" y="5281011"/>
              <a:ext cx="436605" cy="40785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650436" y="4151590"/>
            <a:ext cx="3135302" cy="646331"/>
            <a:chOff x="8650436" y="4151590"/>
            <a:chExt cx="3135302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9526864" y="4151590"/>
              <a:ext cx="2258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 if we cannot directly evaluate this?</a:t>
              </a:r>
            </a:p>
          </p:txBody>
        </p:sp>
        <p:cxnSp>
          <p:nvCxnSpPr>
            <p:cNvPr id="16" name="Straight Arrow Connector 15"/>
            <p:cNvCxnSpPr>
              <a:stCxn id="14" idx="1"/>
            </p:cNvCxnSpPr>
            <p:nvPr/>
          </p:nvCxnSpPr>
          <p:spPr>
            <a:xfrm flipH="1">
              <a:off x="8650436" y="4474756"/>
              <a:ext cx="876428" cy="21257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9901" y="5700320"/>
            <a:ext cx="59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Assumption: both distributions have the same support!</a:t>
            </a:r>
          </a:p>
        </p:txBody>
      </p:sp>
    </p:spTree>
    <p:extLst>
      <p:ext uri="{BB962C8B-B14F-4D97-AF65-F5344CB8AC3E}">
        <p14:creationId xmlns:p14="http://schemas.microsoft.com/office/powerpoint/2010/main" val="36576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can only evaluate            and            up to a constant</a:t>
            </a:r>
          </a:p>
          <a:p>
            <a:pPr lvl="1"/>
            <a:r>
              <a:rPr lang="en-US" dirty="0"/>
              <a:t>                                     and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D70B-1934-4769-964E-F9F2DE80C27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665" y="1825625"/>
            <a:ext cx="710855" cy="448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7349"/>
            <a:ext cx="675153" cy="448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259" y="2283805"/>
            <a:ext cx="2212372" cy="4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746" y="2280765"/>
            <a:ext cx="2413300" cy="414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7736" y="2874672"/>
            <a:ext cx="3867328" cy="2456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4591" y="2874672"/>
            <a:ext cx="4695701" cy="172313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888941" y="2874672"/>
            <a:ext cx="1739153" cy="1249093"/>
            <a:chOff x="7888941" y="2874672"/>
            <a:chExt cx="1739153" cy="1249093"/>
          </a:xfrm>
        </p:grpSpPr>
        <p:sp>
          <p:nvSpPr>
            <p:cNvPr id="12" name="Rectangle 11"/>
            <p:cNvSpPr/>
            <p:nvPr/>
          </p:nvSpPr>
          <p:spPr>
            <a:xfrm>
              <a:off x="9072282" y="2874672"/>
              <a:ext cx="555812" cy="8546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888941" y="3657600"/>
              <a:ext cx="1066800" cy="46616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39696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can only evaluate            and            up to a constant</a:t>
            </a:r>
          </a:p>
          <a:p>
            <a:pPr lvl="1"/>
            <a:r>
              <a:rPr lang="en-US" dirty="0"/>
              <a:t>                                     and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D70B-1934-4769-964E-F9F2DE80C27F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665" y="1825625"/>
            <a:ext cx="710855" cy="448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7349"/>
            <a:ext cx="675153" cy="448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259" y="2283805"/>
            <a:ext cx="2212372" cy="4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746" y="2280765"/>
            <a:ext cx="2413300" cy="414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489" y="2887496"/>
            <a:ext cx="2759418" cy="971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489" y="3953428"/>
            <a:ext cx="6019800" cy="1038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52368" y="4220510"/>
            <a:ext cx="142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where,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403" y="3971504"/>
            <a:ext cx="223559" cy="1171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9403" y="4504904"/>
            <a:ext cx="223559" cy="1171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0069" y="152575"/>
            <a:ext cx="2849725" cy="17674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919403" y="1690688"/>
            <a:ext cx="4249943" cy="1845775"/>
            <a:chOff x="7919403" y="1690688"/>
            <a:chExt cx="4249943" cy="1845775"/>
          </a:xfrm>
        </p:grpSpPr>
        <p:sp>
          <p:nvSpPr>
            <p:cNvPr id="19" name="TextBox 18"/>
            <p:cNvSpPr txBox="1"/>
            <p:nvPr/>
          </p:nvSpPr>
          <p:spPr>
            <a:xfrm>
              <a:off x="7919403" y="2520800"/>
              <a:ext cx="42499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Proposal distribution still has to be close the target distribution to increase the fidelity of expectation estimation</a:t>
              </a:r>
            </a:p>
          </p:txBody>
        </p:sp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V="1">
              <a:off x="10044375" y="1690688"/>
              <a:ext cx="96403" cy="83011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27127" y="4208865"/>
            <a:ext cx="280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Weighted importance sampling</a:t>
            </a:r>
          </a:p>
        </p:txBody>
      </p:sp>
    </p:spTree>
    <p:extLst>
      <p:ext uri="{BB962C8B-B14F-4D97-AF65-F5344CB8AC3E}">
        <p14:creationId xmlns:p14="http://schemas.microsoft.com/office/powerpoint/2010/main" val="2926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evaluation (</a:t>
            </a:r>
            <a:r>
              <a:rPr lang="en-US" dirty="0" err="1"/>
              <a:t>a.k.a</a:t>
            </a:r>
            <a:r>
              <a:rPr lang="en-US" dirty="0"/>
              <a:t> prediction)</a:t>
            </a:r>
          </a:p>
          <a:p>
            <a:pPr lvl="1"/>
            <a:r>
              <a:rPr lang="en-US" dirty="0"/>
              <a:t>In dynamic programming (therefore, model-based)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970" y="2888635"/>
            <a:ext cx="5686163" cy="787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84828" y="3381576"/>
            <a:ext cx="4893564" cy="1036256"/>
            <a:chOff x="4911754" y="4408415"/>
            <a:chExt cx="4893564" cy="1036256"/>
          </a:xfrm>
        </p:grpSpPr>
        <p:sp>
          <p:nvSpPr>
            <p:cNvPr id="9" name="TextBox 8"/>
            <p:cNvSpPr txBox="1"/>
            <p:nvPr/>
          </p:nvSpPr>
          <p:spPr>
            <a:xfrm>
              <a:off x="5079534" y="5075339"/>
              <a:ext cx="472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All given; but what if the model is not provided?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4911754" y="4467138"/>
              <a:ext cx="406866" cy="5620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536734" y="4450359"/>
              <a:ext cx="482367" cy="57045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809376" y="4408415"/>
              <a:ext cx="1434518" cy="6291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497" y="4069159"/>
            <a:ext cx="3789893" cy="3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evaluation (</a:t>
            </a:r>
            <a:r>
              <a:rPr lang="en-US" dirty="0" err="1"/>
              <a:t>a.k.a</a:t>
            </a:r>
            <a:r>
              <a:rPr lang="en-US" dirty="0"/>
              <a:t> prediction)</a:t>
            </a:r>
          </a:p>
          <a:p>
            <a:pPr lvl="1"/>
            <a:r>
              <a:rPr lang="en-US" dirty="0"/>
              <a:t>Assume the environment is accessible</a:t>
            </a:r>
          </a:p>
          <a:p>
            <a:pPr lvl="2"/>
            <a:r>
              <a:rPr lang="en-US" dirty="0"/>
              <a:t>Interact with the environment to get experiences </a:t>
            </a:r>
          </a:p>
          <a:p>
            <a:pPr lvl="2"/>
            <a:r>
              <a:rPr lang="en-US" dirty="0"/>
              <a:t>Use the experiences to estimate the values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374" y="4152286"/>
            <a:ext cx="1197846" cy="32139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685004" y="2990176"/>
            <a:ext cx="2690054" cy="369332"/>
            <a:chOff x="9167649" y="4975122"/>
            <a:chExt cx="2690054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9979741" y="4975122"/>
              <a:ext cx="1877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Evaluation</a:t>
              </a:r>
            </a:p>
          </p:txBody>
        </p: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H="1">
              <a:off x="9167649" y="5154495"/>
              <a:ext cx="77475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31626" y="2379406"/>
            <a:ext cx="2477729" cy="447368"/>
            <a:chOff x="7344697" y="4709651"/>
            <a:chExt cx="2477729" cy="447368"/>
          </a:xfrm>
        </p:grpSpPr>
        <p:sp>
          <p:nvSpPr>
            <p:cNvPr id="14" name="TextBox 13"/>
            <p:cNvSpPr txBox="1"/>
            <p:nvPr/>
          </p:nvSpPr>
          <p:spPr>
            <a:xfrm>
              <a:off x="7944464" y="4709651"/>
              <a:ext cx="1877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Sampling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7344697" y="4925961"/>
              <a:ext cx="614516" cy="23105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11393" y="4109884"/>
            <a:ext cx="2512142" cy="646331"/>
            <a:chOff x="245806" y="3824748"/>
            <a:chExt cx="2512142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45806" y="3824748"/>
                  <a:ext cx="235974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With respect to the given policy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!</a:t>
                  </a: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06" y="3824748"/>
                  <a:ext cx="235974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326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2286000" y="3942735"/>
              <a:ext cx="471948" cy="18189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7057" y="3817376"/>
                <a:ext cx="72003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057" y="3817376"/>
                <a:ext cx="7200369" cy="369332"/>
              </a:xfrm>
              <a:prstGeom prst="rect">
                <a:avLst/>
              </a:prstGeom>
              <a:blipFill>
                <a:blip r:embed="rId4"/>
                <a:stretch>
                  <a:fillRect l="-16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48232" y="4800602"/>
                <a:ext cx="8312532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232" y="4800602"/>
                <a:ext cx="8312532" cy="1038489"/>
              </a:xfrm>
              <a:prstGeom prst="rect">
                <a:avLst/>
              </a:prstGeom>
              <a:blipFill>
                <a:blip r:embed="rId5"/>
                <a:stretch>
                  <a:fillRect t="-117073" b="-17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own Arrow 25"/>
          <p:cNvSpPr/>
          <p:nvPr/>
        </p:nvSpPr>
        <p:spPr>
          <a:xfrm>
            <a:off x="3704432" y="4411978"/>
            <a:ext cx="452284" cy="368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17829" y="4319066"/>
                <a:ext cx="6768095" cy="49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9" y="4319066"/>
                <a:ext cx="6768095" cy="490904"/>
              </a:xfrm>
              <a:prstGeom prst="rect">
                <a:avLst/>
              </a:prstGeom>
              <a:blipFill>
                <a:blip r:embed="rId6"/>
                <a:stretch>
                  <a:fillRect l="-938" r="-1594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8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6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prediction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58" y="1727235"/>
            <a:ext cx="10144199" cy="452440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934929" y="4286865"/>
            <a:ext cx="2359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1446" y="2541639"/>
            <a:ext cx="249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Only for episodic tasks!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0024" y="5247358"/>
            <a:ext cx="308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Update only happens after each episode, </a:t>
            </a:r>
            <a:r>
              <a:rPr lang="en-US" i="1" u="sng" dirty="0">
                <a:solidFill>
                  <a:srgbClr val="FF0000"/>
                </a:solidFill>
              </a:rPr>
              <a:t>not</a:t>
            </a:r>
            <a:r>
              <a:rPr lang="en-US" i="1" dirty="0">
                <a:solidFill>
                  <a:srgbClr val="FF0000"/>
                </a:solidFill>
              </a:rPr>
              <a:t> each action!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7509" y="5112774"/>
            <a:ext cx="840659" cy="3441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347020" y="1317524"/>
            <a:ext cx="4114800" cy="801328"/>
            <a:chOff x="1347020" y="1317524"/>
            <a:chExt cx="4114800" cy="801328"/>
          </a:xfrm>
        </p:grpSpPr>
        <p:sp>
          <p:nvSpPr>
            <p:cNvPr id="13" name="Rectangle 12"/>
            <p:cNvSpPr/>
            <p:nvPr/>
          </p:nvSpPr>
          <p:spPr>
            <a:xfrm>
              <a:off x="1430593" y="1774723"/>
              <a:ext cx="1283110" cy="3441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47020" y="1317524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To ensure the collected samples are </a:t>
              </a:r>
              <a:r>
                <a:rPr lang="en-US" dirty="0" err="1">
                  <a:solidFill>
                    <a:srgbClr val="FF0000"/>
                  </a:solidFill>
                </a:rPr>
                <a:t>i.i.d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27965" y="3646113"/>
            <a:ext cx="1451037" cy="3441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9790" y="3648546"/>
            <a:ext cx="193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94D02F-83CD-4B83-9E73-B485935B88F9}"/>
              </a:ext>
            </a:extLst>
          </p:cNvPr>
          <p:cNvGrpSpPr/>
          <p:nvPr/>
        </p:nvGrpSpPr>
        <p:grpSpPr>
          <a:xfrm>
            <a:off x="4559709" y="4280645"/>
            <a:ext cx="4050891" cy="611701"/>
            <a:chOff x="4559709" y="4280645"/>
            <a:chExt cx="4050891" cy="61170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E1A29F-DAD0-CAA4-11E3-A4FF46F49BA3}"/>
                </a:ext>
              </a:extLst>
            </p:cNvPr>
            <p:cNvSpPr txBox="1"/>
            <p:nvPr/>
          </p:nvSpPr>
          <p:spPr>
            <a:xfrm>
              <a:off x="4559709" y="4280645"/>
              <a:ext cx="4050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Move backwards to collect statistics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14E7CFD-C0ED-DCCD-2136-A3491176F7B8}"/>
                </a:ext>
              </a:extLst>
            </p:cNvPr>
            <p:cNvCxnSpPr/>
            <p:nvPr/>
          </p:nvCxnSpPr>
          <p:spPr>
            <a:xfrm>
              <a:off x="5109718" y="4892346"/>
              <a:ext cx="235974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04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6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Good properties</a:t>
                </a:r>
              </a:p>
              <a:p>
                <a:pPr lvl="1"/>
                <a:r>
                  <a:rPr lang="en-US" dirty="0"/>
                  <a:t>Unbiased estimate of value function</a:t>
                </a:r>
              </a:p>
              <a:p>
                <a:pPr lvl="1"/>
                <a:r>
                  <a:rPr lang="en-US" dirty="0"/>
                  <a:t>The estimate’s standard deviation converges with a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Estimating value in a single state is independent from the total number of states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103725" y="657239"/>
            <a:ext cx="3721309" cy="1364724"/>
            <a:chOff x="8064292" y="1349273"/>
            <a:chExt cx="3721309" cy="1364724"/>
          </a:xfrm>
        </p:grpSpPr>
        <p:pic>
          <p:nvPicPr>
            <p:cNvPr id="8" name="Picture 4" descr="Free Idea Cliparts, Download Free Clip Art, Free Clip Art on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4292" y="1440070"/>
              <a:ext cx="428487" cy="42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490651" y="1349273"/>
              <a:ext cx="2658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Chernoff-Hoeffding</a:t>
              </a:r>
              <a:r>
                <a:rPr lang="en-US" dirty="0"/>
                <a:t> bound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5323" y="1701592"/>
              <a:ext cx="3220278" cy="2907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8115" y="2020989"/>
              <a:ext cx="2133564" cy="32022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85356" y="2375727"/>
              <a:ext cx="2398643" cy="338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55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  <a:p>
            <a:pPr lvl="1"/>
            <a:r>
              <a:rPr lang="en-US" dirty="0"/>
              <a:t>Model-free</a:t>
            </a:r>
          </a:p>
          <a:p>
            <a:pPr lvl="1"/>
            <a:r>
              <a:rPr lang="en-US" dirty="0"/>
              <a:t>Evaluation of one state is independent from evaluation on other states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  <a:p>
            <a:pPr lvl="1"/>
            <a:r>
              <a:rPr lang="en-US" dirty="0"/>
              <a:t>Model-based</a:t>
            </a:r>
          </a:p>
          <a:p>
            <a:pPr lvl="1"/>
            <a:r>
              <a:rPr lang="en-US" dirty="0"/>
              <a:t>Evaluation of states depends on each 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06" y="3672349"/>
            <a:ext cx="4277933" cy="2290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197" y="3509119"/>
            <a:ext cx="4226118" cy="25225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6865" y="6106078"/>
            <a:ext cx="431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David Silver, “Model-Free Prediction”</a:t>
            </a:r>
          </a:p>
        </p:txBody>
      </p:sp>
    </p:spTree>
    <p:extLst>
      <p:ext uri="{BB962C8B-B14F-4D97-AF65-F5344CB8AC3E}">
        <p14:creationId xmlns:p14="http://schemas.microsoft.com/office/powerpoint/2010/main" val="10011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value function for control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policy improvement, state value function alone is insufficient</a:t>
            </a:r>
          </a:p>
          <a:p>
            <a:pPr lvl="1"/>
            <a:r>
              <a:rPr lang="en-US" dirty="0"/>
              <a:t>Recall in dynamic programming, we need reward of each action and value of next state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18</a:t>
            </a:fld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2338702" y="3124156"/>
            <a:ext cx="6787750" cy="3057947"/>
            <a:chOff x="5022908" y="3286388"/>
            <a:chExt cx="6787750" cy="3057947"/>
          </a:xfrm>
        </p:grpSpPr>
        <p:grpSp>
          <p:nvGrpSpPr>
            <p:cNvPr id="41" name="Group 40"/>
            <p:cNvGrpSpPr/>
            <p:nvPr/>
          </p:nvGrpSpPr>
          <p:grpSpPr>
            <a:xfrm>
              <a:off x="6318150" y="3482963"/>
              <a:ext cx="5184778" cy="2462990"/>
              <a:chOff x="3528811" y="3159987"/>
              <a:chExt cx="5184778" cy="246299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383110" y="3554569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482272" y="3576222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528811" y="4237149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16392" y="5009883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717961" y="5065690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915142" y="4572000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872860" y="3286393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cxnSp>
            <p:nvCxnSpPr>
              <p:cNvPr id="49" name="Straight Arrow Connector 48"/>
              <p:cNvCxnSpPr>
                <a:stCxn id="44" idx="7"/>
                <a:endCxn id="42" idx="3"/>
              </p:cNvCxnSpPr>
              <p:nvPr/>
            </p:nvCxnSpPr>
            <p:spPr>
              <a:xfrm flipV="1">
                <a:off x="3814624" y="3840382"/>
                <a:ext cx="617524" cy="44580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44" idx="5"/>
                <a:endCxn id="46" idx="1"/>
              </p:cNvCxnSpPr>
              <p:nvPr/>
            </p:nvCxnSpPr>
            <p:spPr>
              <a:xfrm>
                <a:off x="3814624" y="4522962"/>
                <a:ext cx="952375" cy="59176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2" idx="6"/>
                <a:endCxn id="43" idx="2"/>
              </p:cNvCxnSpPr>
              <p:nvPr/>
            </p:nvCxnSpPr>
            <p:spPr>
              <a:xfrm>
                <a:off x="4717961" y="3721995"/>
                <a:ext cx="764311" cy="2165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47" idx="1"/>
                <a:endCxn id="48" idx="4"/>
              </p:cNvCxnSpPr>
              <p:nvPr/>
            </p:nvCxnSpPr>
            <p:spPr>
              <a:xfrm flipH="1" flipV="1">
                <a:off x="7040286" y="3621244"/>
                <a:ext cx="923894" cy="99979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43" idx="6"/>
                <a:endCxn id="48" idx="2"/>
              </p:cNvCxnSpPr>
              <p:nvPr/>
            </p:nvCxnSpPr>
            <p:spPr>
              <a:xfrm flipV="1">
                <a:off x="5817123" y="3453819"/>
                <a:ext cx="1055737" cy="28982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46" idx="6"/>
                <a:endCxn id="45" idx="2"/>
              </p:cNvCxnSpPr>
              <p:nvPr/>
            </p:nvCxnSpPr>
            <p:spPr>
              <a:xfrm flipV="1">
                <a:off x="5052812" y="5177309"/>
                <a:ext cx="1063580" cy="558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45" idx="6"/>
                <a:endCxn id="47" idx="2"/>
              </p:cNvCxnSpPr>
              <p:nvPr/>
            </p:nvCxnSpPr>
            <p:spPr>
              <a:xfrm flipV="1">
                <a:off x="6451243" y="4739426"/>
                <a:ext cx="1463899" cy="43788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46" idx="7"/>
                <a:endCxn id="43" idx="3"/>
              </p:cNvCxnSpPr>
              <p:nvPr/>
            </p:nvCxnSpPr>
            <p:spPr>
              <a:xfrm flipV="1">
                <a:off x="5003774" y="3862035"/>
                <a:ext cx="527536" cy="125269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8024199" y="3393865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</a:t>
                </a:r>
              </a:p>
            </p:txBody>
          </p:sp>
          <p:cxnSp>
            <p:nvCxnSpPr>
              <p:cNvPr id="58" name="Straight Arrow Connector 57"/>
              <p:cNvCxnSpPr>
                <a:stCxn id="47" idx="0"/>
                <a:endCxn id="57" idx="4"/>
              </p:cNvCxnSpPr>
              <p:nvPr/>
            </p:nvCxnSpPr>
            <p:spPr>
              <a:xfrm flipV="1">
                <a:off x="8082568" y="3728716"/>
                <a:ext cx="109057" cy="84328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48" idx="6"/>
                <a:endCxn id="57" idx="2"/>
              </p:cNvCxnSpPr>
              <p:nvPr/>
            </p:nvCxnSpPr>
            <p:spPr>
              <a:xfrm>
                <a:off x="7207711" y="3453819"/>
                <a:ext cx="816488" cy="10747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3790681" y="3743648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950060" y="478657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926003" y="3344653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954094" y="420266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441158" y="5253645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146702" y="5017561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169722" y="328110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131677" y="4017933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8198434" y="396984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542562" y="315998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cxnSp>
            <p:nvCxnSpPr>
              <p:cNvPr id="70" name="Straight Arrow Connector 69"/>
              <p:cNvCxnSpPr>
                <a:stCxn id="46" idx="7"/>
                <a:endCxn id="48" idx="3"/>
              </p:cNvCxnSpPr>
              <p:nvPr/>
            </p:nvCxnSpPr>
            <p:spPr>
              <a:xfrm flipV="1">
                <a:off x="5003774" y="3572206"/>
                <a:ext cx="1918124" cy="154252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6116392" y="4145858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0467362" y="5274578"/>
                  <a:ext cx="11123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7362" y="5274578"/>
                  <a:ext cx="1112356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747" t="-4444" r="-4396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0907783" y="3412223"/>
                  <a:ext cx="9028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7783" y="3412223"/>
                  <a:ext cx="90287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378" r="-608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9209013" y="3286388"/>
                  <a:ext cx="11240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9013" y="3286388"/>
                  <a:ext cx="112402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703" r="-4324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8579839" y="5706611"/>
                  <a:ext cx="109786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9839" y="5706611"/>
                  <a:ext cx="109786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778" r="-5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900330" y="3567420"/>
                  <a:ext cx="11193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0330" y="3567420"/>
                  <a:ext cx="111934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32" r="-4918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7094987" y="5756945"/>
                  <a:ext cx="1092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4987" y="5756945"/>
                  <a:ext cx="109209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793" r="-446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144546" y="4624431"/>
                  <a:ext cx="11128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=−9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4546" y="4624431"/>
                  <a:ext cx="111286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747" r="-4945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7036263" y="4246929"/>
                  <a:ext cx="11090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6263" y="4246929"/>
                  <a:ext cx="110908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747" r="-494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5022908" y="4943213"/>
                  <a:ext cx="12441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908" y="4943213"/>
                  <a:ext cx="1244187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451" r="-392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985932" y="6067336"/>
                  <a:ext cx="12441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932" y="6067336"/>
                  <a:ext cx="1244187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961" r="-3431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10354112" y="5626913"/>
                  <a:ext cx="12441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4112" y="5626913"/>
                  <a:ext cx="1244187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980" t="-2174" r="-1961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6103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Monte Carlo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evaluation (</a:t>
            </a:r>
            <a:r>
              <a:rPr lang="en-US" dirty="0" err="1"/>
              <a:t>a.k.a</a:t>
            </a:r>
            <a:r>
              <a:rPr lang="en-US" dirty="0"/>
              <a:t> prediction)</a:t>
            </a:r>
          </a:p>
          <a:p>
            <a:pPr lvl="1"/>
            <a:r>
              <a:rPr lang="en-US" dirty="0"/>
              <a:t>Assume the environment is accessible</a:t>
            </a:r>
          </a:p>
          <a:p>
            <a:pPr lvl="2"/>
            <a:r>
              <a:rPr lang="en-US" dirty="0"/>
              <a:t>Interact with the environment to get experiences </a:t>
            </a:r>
          </a:p>
          <a:p>
            <a:pPr lvl="2"/>
            <a:r>
              <a:rPr lang="en-US" dirty="0"/>
              <a:t>Use the experiences to estimate the values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374" y="4152286"/>
            <a:ext cx="1197846" cy="32139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685004" y="2990176"/>
            <a:ext cx="2690054" cy="369332"/>
            <a:chOff x="9167649" y="4975122"/>
            <a:chExt cx="2690054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9979741" y="4975122"/>
              <a:ext cx="1877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Evaluation</a:t>
              </a:r>
            </a:p>
          </p:txBody>
        </p: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H="1">
              <a:off x="9167649" y="5154495"/>
              <a:ext cx="77475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31626" y="2379406"/>
            <a:ext cx="2477729" cy="447368"/>
            <a:chOff x="7344697" y="4709651"/>
            <a:chExt cx="2477729" cy="447368"/>
          </a:xfrm>
        </p:grpSpPr>
        <p:sp>
          <p:nvSpPr>
            <p:cNvPr id="14" name="TextBox 13"/>
            <p:cNvSpPr txBox="1"/>
            <p:nvPr/>
          </p:nvSpPr>
          <p:spPr>
            <a:xfrm>
              <a:off x="7944464" y="4709651"/>
              <a:ext cx="1877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Sampling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7344697" y="4925961"/>
              <a:ext cx="614516" cy="23105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11393" y="4109884"/>
            <a:ext cx="2512142" cy="646331"/>
            <a:chOff x="245806" y="3824748"/>
            <a:chExt cx="2512142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45806" y="3824748"/>
                  <a:ext cx="235974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With respect to the given policy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!</a:t>
                  </a: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06" y="3824748"/>
                  <a:ext cx="235974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326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2286000" y="3942735"/>
              <a:ext cx="471948" cy="18189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7057" y="3817376"/>
                <a:ext cx="72003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057" y="3817376"/>
                <a:ext cx="7200369" cy="369332"/>
              </a:xfrm>
              <a:prstGeom prst="rect">
                <a:avLst/>
              </a:prstGeom>
              <a:blipFill>
                <a:blip r:embed="rId4"/>
                <a:stretch>
                  <a:fillRect l="-16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48232" y="4800602"/>
                <a:ext cx="8312532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232" y="4800602"/>
                <a:ext cx="8312532" cy="1038489"/>
              </a:xfrm>
              <a:prstGeom prst="rect">
                <a:avLst/>
              </a:prstGeom>
              <a:blipFill>
                <a:blip r:embed="rId5"/>
                <a:stretch>
                  <a:fillRect t="-117073" b="-17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own Arrow 25"/>
          <p:cNvSpPr/>
          <p:nvPr/>
        </p:nvSpPr>
        <p:spPr>
          <a:xfrm>
            <a:off x="3704432" y="4411978"/>
            <a:ext cx="452284" cy="368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17829" y="4319066"/>
                <a:ext cx="6768095" cy="49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9" y="4319066"/>
                <a:ext cx="6768095" cy="490904"/>
              </a:xfrm>
              <a:prstGeom prst="rect">
                <a:avLst/>
              </a:prstGeom>
              <a:blipFill>
                <a:blip r:embed="rId6"/>
                <a:stretch>
                  <a:fillRect l="-938" r="-1594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50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6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brief overview of Monte Carlo methods</a:t>
            </a:r>
          </a:p>
          <a:p>
            <a:r>
              <a:rPr lang="en-US" dirty="0"/>
              <a:t>Monte Carlo prediction</a:t>
            </a:r>
          </a:p>
          <a:p>
            <a:r>
              <a:rPr lang="en-US" dirty="0"/>
              <a:t>On-policy Monte Carlo control</a:t>
            </a:r>
          </a:p>
          <a:p>
            <a:r>
              <a:rPr lang="en-US" dirty="0"/>
              <a:t>Off-policy Monte Carlo control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56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Monte Carlo prediction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58" y="1727235"/>
            <a:ext cx="10144199" cy="452440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934929" y="4286865"/>
            <a:ext cx="2359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1446" y="2541639"/>
            <a:ext cx="249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Only for episodic tasks!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0024" y="5247358"/>
            <a:ext cx="308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Update only happens after each episode, </a:t>
            </a:r>
            <a:r>
              <a:rPr lang="en-US" i="1" u="sng" dirty="0">
                <a:solidFill>
                  <a:srgbClr val="FF0000"/>
                </a:solidFill>
              </a:rPr>
              <a:t>not</a:t>
            </a:r>
            <a:r>
              <a:rPr lang="en-US" i="1" dirty="0">
                <a:solidFill>
                  <a:srgbClr val="FF0000"/>
                </a:solidFill>
              </a:rPr>
              <a:t> each action!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7509" y="5112774"/>
            <a:ext cx="840659" cy="3441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347020" y="1317524"/>
            <a:ext cx="4114800" cy="801328"/>
            <a:chOff x="1347020" y="1317524"/>
            <a:chExt cx="4114800" cy="801328"/>
          </a:xfrm>
        </p:grpSpPr>
        <p:sp>
          <p:nvSpPr>
            <p:cNvPr id="13" name="Rectangle 12"/>
            <p:cNvSpPr/>
            <p:nvPr/>
          </p:nvSpPr>
          <p:spPr>
            <a:xfrm>
              <a:off x="1430593" y="1774723"/>
              <a:ext cx="1283110" cy="3441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47020" y="1317524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To ensure the collected samples are </a:t>
              </a:r>
              <a:r>
                <a:rPr lang="en-US" dirty="0" err="1">
                  <a:solidFill>
                    <a:srgbClr val="FF0000"/>
                  </a:solidFill>
                </a:rPr>
                <a:t>i.i.d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27965" y="3646113"/>
            <a:ext cx="1451037" cy="3441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9790" y="3648546"/>
            <a:ext cx="193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94D02F-83CD-4B83-9E73-B485935B88F9}"/>
              </a:ext>
            </a:extLst>
          </p:cNvPr>
          <p:cNvGrpSpPr/>
          <p:nvPr/>
        </p:nvGrpSpPr>
        <p:grpSpPr>
          <a:xfrm>
            <a:off x="4559709" y="4280645"/>
            <a:ext cx="4050891" cy="611701"/>
            <a:chOff x="4559709" y="4280645"/>
            <a:chExt cx="4050891" cy="61170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E1A29F-DAD0-CAA4-11E3-A4FF46F49BA3}"/>
                </a:ext>
              </a:extLst>
            </p:cNvPr>
            <p:cNvSpPr txBox="1"/>
            <p:nvPr/>
          </p:nvSpPr>
          <p:spPr>
            <a:xfrm>
              <a:off x="4559709" y="4280645"/>
              <a:ext cx="4050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Move backwards to collect statistics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14E7CFD-C0ED-DCCD-2136-A3491176F7B8}"/>
                </a:ext>
              </a:extLst>
            </p:cNvPr>
            <p:cNvCxnSpPr/>
            <p:nvPr/>
          </p:nvCxnSpPr>
          <p:spPr>
            <a:xfrm>
              <a:off x="5109718" y="4892346"/>
              <a:ext cx="235974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75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6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gets complicated when using Monte Carlo methods</a:t>
            </a:r>
          </a:p>
          <a:p>
            <a:pPr lvl="1"/>
            <a:r>
              <a:rPr lang="en-US" dirty="0"/>
              <a:t>Sample episodes for each state-action pairs</a:t>
            </a:r>
          </a:p>
          <a:p>
            <a:pPr lvl="1"/>
            <a:r>
              <a:rPr lang="en-US" dirty="0"/>
              <a:t>As estimates are independent from each other, if one pair is never visited before, its estimate will never be updated</a:t>
            </a:r>
          </a:p>
          <a:p>
            <a:pPr lvl="2"/>
            <a:r>
              <a:rPr lang="en-US" dirty="0"/>
              <a:t>Exploration matters! </a:t>
            </a:r>
          </a:p>
          <a:p>
            <a:pPr lvl="1"/>
            <a:r>
              <a:rPr lang="en-US" dirty="0"/>
              <a:t>On-policy methods</a:t>
            </a:r>
          </a:p>
          <a:p>
            <a:pPr lvl="1"/>
            <a:r>
              <a:rPr lang="en-US" dirty="0"/>
              <a:t>Off-policy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247535" y="3362631"/>
            <a:ext cx="4119717" cy="369332"/>
            <a:chOff x="4247535" y="3362631"/>
            <a:chExt cx="4119717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4734232" y="3362631"/>
              <a:ext cx="3633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What we learnt in bandits applies! 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 flipV="1">
              <a:off x="4247535" y="3544529"/>
              <a:ext cx="486697" cy="27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89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MC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40" y="1867715"/>
            <a:ext cx="7109713" cy="45414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42345" y="5347981"/>
            <a:ext cx="6077824" cy="9605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78130" y="5652082"/>
                <a:ext cx="828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-greedy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130" y="5652082"/>
                <a:ext cx="828240" cy="276999"/>
              </a:xfrm>
              <a:prstGeom prst="rect">
                <a:avLst/>
              </a:prstGeom>
              <a:blipFill>
                <a:blip r:embed="rId3"/>
                <a:stretch>
                  <a:fillRect l="-7353" t="-28261" r="-1838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V="1">
            <a:off x="2789340" y="3003258"/>
            <a:ext cx="2457974" cy="12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61807" y="2460072"/>
                <a:ext cx="2205925" cy="513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807" y="2460072"/>
                <a:ext cx="2205925" cy="5136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460543" y="2817518"/>
            <a:ext cx="335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state-action pairs will be taken with a non-zero probability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955410" y="4907560"/>
            <a:ext cx="8472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97005" y="511309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Can we use UCB here?</a:t>
            </a:r>
          </a:p>
        </p:txBody>
      </p:sp>
    </p:spTree>
    <p:extLst>
      <p:ext uri="{BB962C8B-B14F-4D97-AF65-F5344CB8AC3E}">
        <p14:creationId xmlns:p14="http://schemas.microsoft.com/office/powerpoint/2010/main" val="38372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16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MC control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improvement is guaranteed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11599" y="2634142"/>
            <a:ext cx="8926066" cy="3409779"/>
            <a:chOff x="1400754" y="2395704"/>
            <a:chExt cx="9857696" cy="37656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0754" y="2395704"/>
              <a:ext cx="9029766" cy="24860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964" y="4865959"/>
              <a:ext cx="8353486" cy="1295409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/>
        </p:nvCxnSpPr>
        <p:spPr>
          <a:xfrm>
            <a:off x="6929126" y="4870532"/>
            <a:ext cx="29445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257" y="3313388"/>
            <a:ext cx="5493820" cy="6420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6937695" y="3884103"/>
            <a:ext cx="13464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402" y="3959423"/>
            <a:ext cx="7159035" cy="8472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004" y="4907560"/>
            <a:ext cx="7754655" cy="6920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005" y="5691931"/>
            <a:ext cx="1420966" cy="6920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83FD52-0A18-87E4-5D38-4FADDCD24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587" y="2059975"/>
            <a:ext cx="4888319" cy="7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On-Policy MC control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improvement is guaranteed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11599" y="2634142"/>
            <a:ext cx="8926066" cy="3409779"/>
            <a:chOff x="1400754" y="2395704"/>
            <a:chExt cx="9857696" cy="37656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0754" y="2395704"/>
              <a:ext cx="9029766" cy="24860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4964" y="4865959"/>
              <a:ext cx="8353486" cy="1295409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/>
        </p:nvCxnSpPr>
        <p:spPr>
          <a:xfrm>
            <a:off x="6929126" y="4870532"/>
            <a:ext cx="29445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937695" y="3884103"/>
            <a:ext cx="13464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005" y="5691931"/>
            <a:ext cx="1420966" cy="6920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83FD52-0A18-87E4-5D38-4FADDCD24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587" y="2059975"/>
            <a:ext cx="4888319" cy="7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7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MC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Learning values from actions taken by a different policy</a:t>
                </a:r>
              </a:p>
              <a:p>
                <a:pPr lvl="1"/>
                <a:r>
                  <a:rPr lang="en-US" dirty="0"/>
                  <a:t>Behavior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used to interact with environment </a:t>
                </a:r>
              </a:p>
              <a:p>
                <a:pPr lvl="1"/>
                <a:r>
                  <a:rPr lang="en-US" dirty="0"/>
                  <a:t>Target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to be used later</a:t>
                </a:r>
              </a:p>
              <a:p>
                <a:pPr lvl="1"/>
                <a:r>
                  <a:rPr lang="en-US" dirty="0"/>
                  <a:t>Why?</a:t>
                </a:r>
              </a:p>
              <a:p>
                <a:pPr lvl="2"/>
                <a:r>
                  <a:rPr lang="en-US" dirty="0"/>
                  <a:t>Oftentimes it is expensive to directly interact with environment</a:t>
                </a:r>
              </a:p>
              <a:p>
                <a:pPr lvl="2"/>
                <a:r>
                  <a:rPr lang="en-US" dirty="0"/>
                  <a:t>Utilize existing offline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09906" y="4088279"/>
            <a:ext cx="7667633" cy="2501086"/>
            <a:chOff x="3009906" y="4088279"/>
            <a:chExt cx="7667633" cy="250108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9906" y="4222505"/>
              <a:ext cx="3186756" cy="21682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4923" y="4088279"/>
              <a:ext cx="4032616" cy="250108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292517" y="3829574"/>
            <a:ext cx="210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FF38"/>
                </a:solidFill>
              </a:rPr>
              <a:t>“Behavior policy”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101" y="3812795"/>
            <a:ext cx="210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“Target policy”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94624" y="4865613"/>
            <a:ext cx="2533322" cy="719975"/>
            <a:chOff x="1621796" y="5100506"/>
            <a:chExt cx="2533322" cy="719975"/>
          </a:xfrm>
        </p:grpSpPr>
        <p:sp>
          <p:nvSpPr>
            <p:cNvPr id="10" name="TextBox 9"/>
            <p:cNvSpPr txBox="1"/>
            <p:nvPr/>
          </p:nvSpPr>
          <p:spPr>
            <a:xfrm>
              <a:off x="1694576" y="5100506"/>
              <a:ext cx="234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Coverage assumption: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621796" y="5543482"/>
                  <a:ext cx="25333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1796" y="5543482"/>
                  <a:ext cx="253332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962" r="-1683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661019" y="5608040"/>
            <a:ext cx="3833770" cy="721454"/>
            <a:chOff x="1661019" y="5608040"/>
            <a:chExt cx="3833770" cy="721454"/>
          </a:xfrm>
        </p:grpSpPr>
        <p:sp>
          <p:nvSpPr>
            <p:cNvPr id="14" name="Rectangle 13"/>
            <p:cNvSpPr/>
            <p:nvPr/>
          </p:nvSpPr>
          <p:spPr>
            <a:xfrm>
              <a:off x="4781725" y="5608040"/>
              <a:ext cx="713064" cy="721454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61019" y="5662569"/>
              <a:ext cx="1946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</a:rPr>
                <a:t>Goal: estimate the importance weight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2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MC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importance sampling to reweigh experiences</a:t>
            </a:r>
          </a:p>
          <a:p>
            <a:pPr lvl="1"/>
            <a:r>
              <a:rPr lang="en-US" dirty="0"/>
              <a:t>As the environment follows an MDP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importance weight is the product of the series of actions under two policies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47" y="2680670"/>
            <a:ext cx="7140809" cy="1596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194" y="4969860"/>
            <a:ext cx="6323982" cy="8395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45898" y="4999839"/>
            <a:ext cx="2873228" cy="826316"/>
            <a:chOff x="7545898" y="4999839"/>
            <a:chExt cx="2873228" cy="826316"/>
          </a:xfrm>
        </p:grpSpPr>
        <p:sp>
          <p:nvSpPr>
            <p:cNvPr id="9" name="Rectangle 8"/>
            <p:cNvSpPr/>
            <p:nvPr/>
          </p:nvSpPr>
          <p:spPr>
            <a:xfrm>
              <a:off x="7545898" y="4999839"/>
              <a:ext cx="1111541" cy="8263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33607" y="5083728"/>
              <a:ext cx="1585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Source of large variance!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54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MC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importance sampling to reweigh experiences</a:t>
            </a:r>
          </a:p>
          <a:p>
            <a:pPr lvl="1"/>
            <a:r>
              <a:rPr lang="en-US" dirty="0"/>
              <a:t>Return of target policy under the behavior policy’s trajectories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4B3272-E16C-3592-2BB1-BEE6CC298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746" y="3025362"/>
            <a:ext cx="8098461" cy="58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E1EAA9-47B5-04D9-D3AB-D062E1C5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900052"/>
            <a:ext cx="4277933" cy="22900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40A13A6-31F1-F402-0D35-039DE5A9B78B}"/>
              </a:ext>
            </a:extLst>
          </p:cNvPr>
          <p:cNvGrpSpPr/>
          <p:nvPr/>
        </p:nvGrpSpPr>
        <p:grpSpPr>
          <a:xfrm>
            <a:off x="6596743" y="3816628"/>
            <a:ext cx="3009823" cy="391478"/>
            <a:chOff x="6596743" y="3816628"/>
            <a:chExt cx="3009823" cy="3914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46313F-AB9F-C9C0-4485-EF440F4787F6}"/>
                </a:ext>
              </a:extLst>
            </p:cNvPr>
            <p:cNvSpPr txBox="1"/>
            <p:nvPr/>
          </p:nvSpPr>
          <p:spPr>
            <a:xfrm>
              <a:off x="7210155" y="3816628"/>
              <a:ext cx="2396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By behavior policy!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D0D7CA7-3F53-15B4-A09B-F01DDE8CEA1F}"/>
                </a:ext>
              </a:extLst>
            </p:cNvPr>
            <p:cNvCxnSpPr/>
            <p:nvPr/>
          </p:nvCxnSpPr>
          <p:spPr>
            <a:xfrm flipH="1">
              <a:off x="6596743" y="4001294"/>
              <a:ext cx="569167" cy="2068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51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MC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639" y="1593361"/>
            <a:ext cx="7710807" cy="467321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124899" y="4823670"/>
            <a:ext cx="6669248" cy="536895"/>
            <a:chOff x="3124899" y="4823670"/>
            <a:chExt cx="6669248" cy="536895"/>
          </a:xfrm>
        </p:grpSpPr>
        <p:sp>
          <p:nvSpPr>
            <p:cNvPr id="8" name="Rectangle 7"/>
            <p:cNvSpPr/>
            <p:nvPr/>
          </p:nvSpPr>
          <p:spPr>
            <a:xfrm>
              <a:off x="3124899" y="4823670"/>
              <a:ext cx="4379053" cy="53689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08146" y="4894976"/>
              <a:ext cx="2286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Incremental update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3192012" y="5830349"/>
            <a:ext cx="30745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8613" y="5620624"/>
            <a:ext cx="15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Why?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37297" y="6128158"/>
            <a:ext cx="83889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97167" y="5901655"/>
            <a:ext cx="15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332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184" y="3503631"/>
            <a:ext cx="4385597" cy="2976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Discounting-aware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application of importance sampling causes high variance in value estimation</a:t>
            </a:r>
          </a:p>
          <a:p>
            <a:pPr lvl="1"/>
            <a:r>
              <a:rPr lang="en-US" dirty="0"/>
              <a:t>Importance weight is a product of a series of probability ratios</a:t>
            </a:r>
          </a:p>
          <a:p>
            <a:pPr lvl="1"/>
            <a:r>
              <a:rPr lang="en-US" dirty="0"/>
              <a:t>Return is a sum of an exponentially decaying series!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778" y="3820900"/>
            <a:ext cx="5493820" cy="199800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810724" y="4817488"/>
            <a:ext cx="2382474" cy="677703"/>
            <a:chOff x="4810724" y="4817488"/>
            <a:chExt cx="2382474" cy="677703"/>
          </a:xfrm>
        </p:grpSpPr>
        <p:sp>
          <p:nvSpPr>
            <p:cNvPr id="11" name="Rectangle 10"/>
            <p:cNvSpPr/>
            <p:nvPr/>
          </p:nvSpPr>
          <p:spPr>
            <a:xfrm>
              <a:off x="4878560" y="5159631"/>
              <a:ext cx="645952" cy="33556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10724" y="4817488"/>
              <a:ext cx="2382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Will be small!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151" y="5853909"/>
            <a:ext cx="5493820" cy="60814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591403" y="5150519"/>
            <a:ext cx="4769181" cy="369909"/>
            <a:chOff x="5591403" y="5150519"/>
            <a:chExt cx="4769181" cy="369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978110" y="5150519"/>
                  <a:ext cx="2382474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Flat partial return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8110" y="5150519"/>
                  <a:ext cx="2382474" cy="369909"/>
                </a:xfrm>
                <a:prstGeom prst="rect">
                  <a:avLst/>
                </a:prstGeom>
                <a:blipFill>
                  <a:blip r:embed="rId4"/>
                  <a:stretch>
                    <a:fillRect l="-2302"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5591403" y="5482025"/>
              <a:ext cx="22925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48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the famous Monte Carlo Casino locates!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Monaco Monte Carl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45" y="2718619"/>
            <a:ext cx="5731606" cy="328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e/e0/Casino_de_Monte-Carlo_%2849582351802%29.jpg/2560px-Casino_de_Monte-Carlo_%2849582351802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32" y="2536756"/>
            <a:ext cx="5407743" cy="35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2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Discounting-aware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application of importance sampling causes high variance in value estimation</a:t>
            </a:r>
          </a:p>
          <a:p>
            <a:pPr lvl="1"/>
            <a:r>
              <a:rPr lang="en-US" dirty="0"/>
              <a:t>Importance weight is a product of a series of probability ratios</a:t>
            </a:r>
          </a:p>
          <a:p>
            <a:pPr lvl="1"/>
            <a:r>
              <a:rPr lang="en-US" dirty="0"/>
              <a:t>Return is a sum of an exponentially decaying series! </a:t>
            </a:r>
          </a:p>
          <a:p>
            <a:pPr lvl="1"/>
            <a:r>
              <a:rPr lang="en-US" dirty="0"/>
              <a:t>Using the exponentially (small) discounting factor to balance the exponentially (large) importance weight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75" y="4560462"/>
            <a:ext cx="9399992" cy="8881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12913" y="4202806"/>
            <a:ext cx="1644203" cy="807076"/>
            <a:chOff x="5112913" y="4202806"/>
            <a:chExt cx="1644203" cy="807076"/>
          </a:xfrm>
        </p:grpSpPr>
        <p:sp>
          <p:nvSpPr>
            <p:cNvPr id="7" name="Rectangle 6"/>
            <p:cNvSpPr/>
            <p:nvPr/>
          </p:nvSpPr>
          <p:spPr>
            <a:xfrm>
              <a:off x="5177307" y="4559121"/>
              <a:ext cx="1506828" cy="4507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12913" y="4202806"/>
              <a:ext cx="164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strike a balance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6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Per-decision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importance weight for every action in an episode?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 closer look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030" y="2409121"/>
            <a:ext cx="8354141" cy="88775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317846" y="3343013"/>
            <a:ext cx="8263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39593" y="3343013"/>
            <a:ext cx="8263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846191" y="3343013"/>
            <a:ext cx="8263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95" y="3992764"/>
            <a:ext cx="9551517" cy="767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982" y="5326000"/>
            <a:ext cx="6630922" cy="80281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926955" y="3900877"/>
            <a:ext cx="6522440" cy="1539384"/>
            <a:chOff x="2147582" y="3900877"/>
            <a:chExt cx="6522440" cy="1539384"/>
          </a:xfrm>
        </p:grpSpPr>
        <p:sp>
          <p:nvSpPr>
            <p:cNvPr id="13" name="Rectangle 12"/>
            <p:cNvSpPr/>
            <p:nvPr/>
          </p:nvSpPr>
          <p:spPr>
            <a:xfrm>
              <a:off x="4509083" y="3900877"/>
              <a:ext cx="1786855" cy="9018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147582" y="4802697"/>
              <a:ext cx="2357306" cy="54109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08522" y="4798503"/>
              <a:ext cx="2361500" cy="64175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907693" y="5847127"/>
            <a:ext cx="2483141" cy="637779"/>
            <a:chOff x="1128320" y="5847127"/>
            <a:chExt cx="2483141" cy="637779"/>
          </a:xfrm>
        </p:grpSpPr>
        <p:sp>
          <p:nvSpPr>
            <p:cNvPr id="21" name="TextBox 20"/>
            <p:cNvSpPr txBox="1"/>
            <p:nvPr/>
          </p:nvSpPr>
          <p:spPr>
            <a:xfrm>
              <a:off x="1128320" y="6115574"/>
              <a:ext cx="2483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Under behavior policy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 rot="10800000">
              <a:off x="2130803" y="5847127"/>
              <a:ext cx="167779" cy="2768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4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Per-decision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importance weight only needs to be counted till the current action</a:t>
            </a:r>
          </a:p>
          <a:p>
            <a:pPr lvl="1"/>
            <a:endParaRPr lang="en-US" sz="2800" dirty="0"/>
          </a:p>
          <a:p>
            <a:endParaRPr lang="en-US" sz="3200" dirty="0"/>
          </a:p>
          <a:p>
            <a:pPr lvl="1"/>
            <a:r>
              <a:rPr lang="en-US" dirty="0"/>
              <a:t>Apply it to reweigh return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564" y="2643278"/>
            <a:ext cx="4766406" cy="40565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168060" y="3077235"/>
            <a:ext cx="3317846" cy="688276"/>
            <a:chOff x="5168060" y="3077235"/>
            <a:chExt cx="3317846" cy="688276"/>
          </a:xfrm>
        </p:grpSpPr>
        <p:sp>
          <p:nvSpPr>
            <p:cNvPr id="15" name="TextBox 14"/>
            <p:cNvSpPr txBox="1"/>
            <p:nvPr/>
          </p:nvSpPr>
          <p:spPr>
            <a:xfrm>
              <a:off x="5168060" y="3119180"/>
              <a:ext cx="3317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The subsequent actions do not affect the reward of this step!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044710" y="3077235"/>
              <a:ext cx="1090569" cy="41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018" y="4194712"/>
            <a:ext cx="9290452" cy="47532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618139" y="4668474"/>
            <a:ext cx="4215468" cy="411276"/>
            <a:chOff x="4618139" y="4668474"/>
            <a:chExt cx="4215468" cy="41127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002323" y="4668474"/>
              <a:ext cx="82296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18139" y="4710418"/>
              <a:ext cx="4215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 much shorter series to compute product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60157" y="3867955"/>
            <a:ext cx="1823284" cy="807076"/>
            <a:chOff x="5177307" y="4202806"/>
            <a:chExt cx="1823284" cy="807076"/>
          </a:xfrm>
        </p:grpSpPr>
        <p:sp>
          <p:nvSpPr>
            <p:cNvPr id="17" name="Rectangle 16"/>
            <p:cNvSpPr/>
            <p:nvPr/>
          </p:nvSpPr>
          <p:spPr>
            <a:xfrm>
              <a:off x="5177307" y="4559121"/>
              <a:ext cx="1823284" cy="4507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93888" y="4202806"/>
              <a:ext cx="164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strike a balance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model-free RL solution</a:t>
            </a:r>
          </a:p>
          <a:p>
            <a:pPr lvl="1"/>
            <a:r>
              <a:rPr lang="en-US" dirty="0"/>
              <a:t>Learns from experiences</a:t>
            </a:r>
          </a:p>
          <a:p>
            <a:r>
              <a:rPr lang="en-US" dirty="0"/>
              <a:t>Monte Carlo control is based on generalized policy iteration in an episode-by-episode basis</a:t>
            </a:r>
          </a:p>
          <a:p>
            <a:r>
              <a:rPr lang="en-US" dirty="0"/>
              <a:t>On-policy Monte Carlo methods </a:t>
            </a:r>
          </a:p>
          <a:p>
            <a:pPr lvl="1"/>
            <a:r>
              <a:rPr lang="en-US" dirty="0"/>
              <a:t>Exploration matters</a:t>
            </a:r>
          </a:p>
          <a:p>
            <a:r>
              <a:rPr lang="en-US" dirty="0"/>
              <a:t>Off-policy Monte Carlo methods </a:t>
            </a:r>
          </a:p>
          <a:p>
            <a:pPr lvl="1"/>
            <a:r>
              <a:rPr lang="en-US" dirty="0"/>
              <a:t>Variance control matters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87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5, Monte Carlo Methods</a:t>
            </a:r>
          </a:p>
          <a:p>
            <a:r>
              <a:rPr lang="en-US" dirty="0"/>
              <a:t>Bishop, “Pattern Recognition and Machine Learning”, 2nd edition, Chapter 11, Sampling Methods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family of methods that rely on repeated random sampling to obtain numerical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39" y="2777005"/>
            <a:ext cx="3187495" cy="3187495"/>
          </a:xfrm>
          <a:prstGeom prst="rect">
            <a:avLst/>
          </a:prstGeom>
        </p:spPr>
      </p:pic>
      <p:pic>
        <p:nvPicPr>
          <p:cNvPr id="1026" name="Picture 2" descr="https://upload.wikimedia.org/wikipedia/commons/4/43/Buffon_needle_experiment_compress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28" y="2776756"/>
            <a:ext cx="4275183" cy="32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policy improvement right after one iteration of policy evaluation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291" y="3148531"/>
            <a:ext cx="6747608" cy="1507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53993" y="3397541"/>
            <a:ext cx="138418" cy="27264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0587" y="3410125"/>
            <a:ext cx="402672" cy="2726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14613" y="3301067"/>
            <a:ext cx="222307" cy="2810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890007" y="2642532"/>
            <a:ext cx="2269223" cy="1077985"/>
            <a:chOff x="2890007" y="2642532"/>
            <a:chExt cx="2269223" cy="1077985"/>
          </a:xfrm>
        </p:grpSpPr>
        <p:sp>
          <p:nvSpPr>
            <p:cNvPr id="8" name="Rectangle 7"/>
            <p:cNvSpPr/>
            <p:nvPr/>
          </p:nvSpPr>
          <p:spPr>
            <a:xfrm>
              <a:off x="4093828" y="3301066"/>
              <a:ext cx="595618" cy="419451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890007" y="2642532"/>
              <a:ext cx="2269223" cy="641758"/>
              <a:chOff x="2890007" y="2642532"/>
              <a:chExt cx="2269223" cy="64175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890007" y="2642532"/>
                <a:ext cx="22692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Policy improvement</a:t>
                </a:r>
              </a:p>
            </p:txBody>
          </p:sp>
          <p:cxnSp>
            <p:nvCxnSpPr>
              <p:cNvPr id="14" name="Straight Arrow Connector 13"/>
              <p:cNvCxnSpPr>
                <a:stCxn id="12" idx="2"/>
              </p:cNvCxnSpPr>
              <p:nvPr/>
            </p:nvCxnSpPr>
            <p:spPr>
              <a:xfrm>
                <a:off x="4024619" y="3011864"/>
                <a:ext cx="165682" cy="27242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4907560" y="2650921"/>
            <a:ext cx="3557430" cy="687897"/>
            <a:chOff x="4907560" y="2650921"/>
            <a:chExt cx="3557430" cy="687897"/>
          </a:xfrm>
        </p:grpSpPr>
        <p:sp>
          <p:nvSpPr>
            <p:cNvPr id="9" name="TextBox 8"/>
            <p:cNvSpPr txBox="1"/>
            <p:nvPr/>
          </p:nvSpPr>
          <p:spPr>
            <a:xfrm>
              <a:off x="4920144" y="2650921"/>
              <a:ext cx="3544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Policy evaluation for only one step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4907560" y="3024447"/>
              <a:ext cx="685800" cy="23048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796793" y="3011648"/>
              <a:ext cx="473978" cy="32717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16697" y="4928533"/>
            <a:ext cx="884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explicit policy, which is induced by the updated value function (i.e., take the best action)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generalized policy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ways to perform policy evaluation</a:t>
            </a:r>
          </a:p>
          <a:p>
            <a:pPr lvl="1"/>
            <a:r>
              <a:rPr lang="en-US" dirty="0"/>
              <a:t>Asynchronous policy evaluation</a:t>
            </a:r>
          </a:p>
          <a:p>
            <a:pPr lvl="1"/>
            <a:r>
              <a:rPr lang="en-US" dirty="0"/>
              <a:t>Finite step policy evaluation</a:t>
            </a:r>
          </a:p>
          <a:p>
            <a:r>
              <a:rPr lang="en-US" dirty="0"/>
              <a:t>Various ways to improve the current policy</a:t>
            </a:r>
          </a:p>
          <a:p>
            <a:pPr lvl="1"/>
            <a:r>
              <a:rPr lang="en-US" dirty="0"/>
              <a:t>For all states </a:t>
            </a:r>
          </a:p>
          <a:p>
            <a:pPr lvl="1"/>
            <a:r>
              <a:rPr lang="en-US" dirty="0"/>
              <a:t>At least one state </a:t>
            </a:r>
          </a:p>
          <a:p>
            <a:pPr lvl="1"/>
            <a:r>
              <a:rPr lang="en-US" dirty="0"/>
              <a:t>A subset of states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489" y="2253685"/>
            <a:ext cx="2223083" cy="33543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500532" y="1610686"/>
            <a:ext cx="2592198" cy="616591"/>
            <a:chOff x="9500532" y="1610686"/>
            <a:chExt cx="2592198" cy="616591"/>
          </a:xfrm>
        </p:grpSpPr>
        <p:sp>
          <p:nvSpPr>
            <p:cNvPr id="5" name="TextBox 4"/>
            <p:cNvSpPr txBox="1"/>
            <p:nvPr/>
          </p:nvSpPr>
          <p:spPr>
            <a:xfrm>
              <a:off x="9500532" y="1610686"/>
              <a:ext cx="2592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Any evaluation method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9668313" y="1979802"/>
              <a:ext cx="415254" cy="24747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9536884" y="4102217"/>
            <a:ext cx="2769765" cy="595835"/>
            <a:chOff x="9536884" y="4102217"/>
            <a:chExt cx="2769765" cy="595835"/>
          </a:xfrm>
        </p:grpSpPr>
        <p:sp>
          <p:nvSpPr>
            <p:cNvPr id="6" name="TextBox 5"/>
            <p:cNvSpPr txBox="1"/>
            <p:nvPr/>
          </p:nvSpPr>
          <p:spPr>
            <a:xfrm>
              <a:off x="9536884" y="4328720"/>
              <a:ext cx="2769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Any improvement method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10058400" y="4102217"/>
              <a:ext cx="469783" cy="23069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551027" y="5343787"/>
            <a:ext cx="316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Generalized EM algorithm?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0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family of methods that rely on repeated random sampling to obtain numerical results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Define the input space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/>
              <a:t>Independently</a:t>
            </a:r>
            <a:r>
              <a:rPr lang="en-US" dirty="0"/>
              <a:t> sample from the desired distribution over the input space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/>
              <a:t>Aggregate</a:t>
            </a:r>
            <a:r>
              <a:rPr lang="en-US" dirty="0"/>
              <a:t> the samples for evaluation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2F9EF-BB39-16AF-CCE3-6F162444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26" y="3896180"/>
            <a:ext cx="2429348" cy="24293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32780F1-5DF1-44A2-85D3-B50DC644B3E5}"/>
              </a:ext>
            </a:extLst>
          </p:cNvPr>
          <p:cNvGrpSpPr/>
          <p:nvPr/>
        </p:nvGrpSpPr>
        <p:grpSpPr>
          <a:xfrm>
            <a:off x="8373438" y="3429000"/>
            <a:ext cx="2682411" cy="831233"/>
            <a:chOff x="8373438" y="3429000"/>
            <a:chExt cx="2682411" cy="8312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43D0C7-0822-2C67-E584-FEA926A98CD7}"/>
                </a:ext>
              </a:extLst>
            </p:cNvPr>
            <p:cNvSpPr txBox="1"/>
            <p:nvPr/>
          </p:nvSpPr>
          <p:spPr>
            <a:xfrm>
              <a:off x="8908550" y="3890901"/>
              <a:ext cx="2147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key step!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5CA481D-01C2-A9F6-0A09-C217A981964F}"/>
                </a:ext>
              </a:extLst>
            </p:cNvPr>
            <p:cNvCxnSpPr/>
            <p:nvPr/>
          </p:nvCxnSpPr>
          <p:spPr>
            <a:xfrm flipH="1" flipV="1">
              <a:off x="8373438" y="3429000"/>
              <a:ext cx="534256" cy="46718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13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notion for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expectation</a:t>
            </a:r>
          </a:p>
          <a:p>
            <a:pPr lvl="1"/>
            <a:r>
              <a:rPr lang="en-US" dirty="0"/>
              <a:t>Basic idea: approximate by a finite sum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D70B-1934-4769-964E-F9F2DE80C27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981" y="2826983"/>
            <a:ext cx="348615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35" y="3768859"/>
            <a:ext cx="4345073" cy="2763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2507" y="3246223"/>
            <a:ext cx="342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f(z) is the delta function, expectation becomes probability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00" y="4207685"/>
            <a:ext cx="2175678" cy="9430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418079" y="3889455"/>
            <a:ext cx="2743553" cy="2084894"/>
            <a:chOff x="4285344" y="4110681"/>
            <a:chExt cx="2743553" cy="2084894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4563763" y="4320783"/>
              <a:ext cx="0" cy="186998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670855" y="4110681"/>
              <a:ext cx="8237" cy="208009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91209" y="4258962"/>
              <a:ext cx="8236" cy="193181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01709" y="4771595"/>
              <a:ext cx="9853" cy="142080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43583" y="5252602"/>
              <a:ext cx="4927" cy="94297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424881" y="4970480"/>
              <a:ext cx="1682" cy="121874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85344" y="5617949"/>
              <a:ext cx="0" cy="57762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189704" y="5901959"/>
              <a:ext cx="0" cy="28881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028317" y="5555472"/>
              <a:ext cx="0" cy="63449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169025" y="5175250"/>
              <a:ext cx="0" cy="10171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76236" y="5901959"/>
              <a:ext cx="2857" cy="29122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6453768" y="4810125"/>
              <a:ext cx="0" cy="13811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600825" y="5045075"/>
              <a:ext cx="0" cy="114569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311900" y="4879975"/>
              <a:ext cx="6522" cy="131289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750050" y="5422900"/>
              <a:ext cx="8285" cy="76900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86575" y="5743575"/>
              <a:ext cx="3566" cy="44832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028897" y="6013826"/>
              <a:ext cx="0" cy="17936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5657" y="3691618"/>
                <a:ext cx="3069882" cy="381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57" y="3691618"/>
                <a:ext cx="3069882" cy="381130"/>
              </a:xfrm>
              <a:prstGeom prst="rect">
                <a:avLst/>
              </a:prstGeom>
              <a:blipFill rotWithShape="0">
                <a:blip r:embed="rId5"/>
                <a:stretch>
                  <a:fillRect l="-1789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>
            <a:off x="1334530" y="4110681"/>
            <a:ext cx="18782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39961" y="6095999"/>
            <a:ext cx="645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credit: Bishop, “Pattern Recognition and Machine Learning”, 2</a:t>
            </a:r>
            <a:r>
              <a:rPr lang="en-US" sz="1400" baseline="30000" dirty="0"/>
              <a:t>nd</a:t>
            </a:r>
            <a:r>
              <a:rPr lang="en-US" sz="1400" dirty="0"/>
              <a:t> edition, p524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16071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is not easy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Recall the problem of expectation computation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Instead of get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let’s use some simple scheme to get a set of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(e.g., using fixed grids), and compute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Limitations:</a:t>
                </a:r>
              </a:p>
              <a:p>
                <a:pPr lvl="2"/>
                <a:r>
                  <a:rPr lang="en-US" dirty="0"/>
                  <a:t>Does not scale with high dimensions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might concentrate on some small regions, fixed sampling scheme might waste a lot of samples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D70B-1934-4769-964E-F9F2DE80C27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962" y="2322215"/>
            <a:ext cx="3044653" cy="831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211" y="3865607"/>
            <a:ext cx="3248154" cy="1021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214" y="956549"/>
            <a:ext cx="3295136" cy="201871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259479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1428</Words>
  <Application>Microsoft Macintosh PowerPoint</Application>
  <PresentationFormat>Widescreen</PresentationFormat>
  <Paragraphs>338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Monte Carlo Methods</vt:lpstr>
      <vt:lpstr>Outline</vt:lpstr>
      <vt:lpstr>Monte Carlo methods</vt:lpstr>
      <vt:lpstr>Monte Carlo methods</vt:lpstr>
      <vt:lpstr>Recap: value iteration</vt:lpstr>
      <vt:lpstr>Recap: generalized policy iteration</vt:lpstr>
      <vt:lpstr>Monte Carlo methods</vt:lpstr>
      <vt:lpstr>Uniform notion for sampling</vt:lpstr>
      <vt:lpstr>Sampling is not easy</vt:lpstr>
      <vt:lpstr>Importance sampling</vt:lpstr>
      <vt:lpstr>Importance sampling</vt:lpstr>
      <vt:lpstr>Importance sampling</vt:lpstr>
      <vt:lpstr>Monte Carlo prediction</vt:lpstr>
      <vt:lpstr>Monte Carlo prediction</vt:lpstr>
      <vt:lpstr>Monte Carlo prediction</vt:lpstr>
      <vt:lpstr>Monte Carlo prediction</vt:lpstr>
      <vt:lpstr>Comparisons</vt:lpstr>
      <vt:lpstr>Action value function for control</vt:lpstr>
      <vt:lpstr>Recap: Monte Carlo prediction</vt:lpstr>
      <vt:lpstr>Recap: Monte Carlo prediction</vt:lpstr>
      <vt:lpstr>Action value function</vt:lpstr>
      <vt:lpstr>On-Policy MC control</vt:lpstr>
      <vt:lpstr>On-Policy MC control</vt:lpstr>
      <vt:lpstr>Recap: On-Policy MC control</vt:lpstr>
      <vt:lpstr>Off-Policy MC control</vt:lpstr>
      <vt:lpstr>Off-Policy MC evaluation</vt:lpstr>
      <vt:lpstr>Off-Policy MC evaluation</vt:lpstr>
      <vt:lpstr>Off-Policy MC control</vt:lpstr>
      <vt:lpstr>Discounting-aware importance sampling</vt:lpstr>
      <vt:lpstr>Discounting-aware importance sampling</vt:lpstr>
      <vt:lpstr>Per-decision importance sampling</vt:lpstr>
      <vt:lpstr>Per-decision importance sampling</vt:lpstr>
      <vt:lpstr>Takeaways</vt:lpstr>
      <vt:lpstr>Suggested readings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Wang, Hongning (hw5x)</cp:lastModifiedBy>
  <cp:revision>51</cp:revision>
  <dcterms:created xsi:type="dcterms:W3CDTF">2020-08-23T01:06:06Z</dcterms:created>
  <dcterms:modified xsi:type="dcterms:W3CDTF">2022-10-11T13:17:30Z</dcterms:modified>
</cp:coreProperties>
</file>